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13.tif" ContentType="image/tiff"/>
  <Override PartName="/ppt/media/image10.wmf" ContentType="image/x-wmf"/>
  <Override PartName="/ppt/media/image9.png" ContentType="image/png"/>
  <Override PartName="/ppt/media/image8.png" ContentType="image/png"/>
  <Override PartName="/ppt/media/image12.png" ContentType="image/png"/>
  <Override PartName="/ppt/media/image11.wmf" ContentType="image/x-wmf"/>
  <Override PartName="/ppt/media/image3.png" ContentType="image/png"/>
  <Override PartName="/ppt/media/image7.png" ContentType="image/png"/>
  <Override PartName="/ppt/media/image1.jpeg" ContentType="image/jpeg"/>
  <Override PartName="/ppt/media/image6.png" ContentType="image/png"/>
  <Override PartName="/ppt/media/image4.png" ContentType="image/png"/>
  <Override PartName="/ppt/media/image22.png" ContentType="image/png"/>
  <Override PartName="/ppt/media/image5.png" ContentType="image/png"/>
  <Override PartName="/ppt/media/image21.png" ContentType="image/png"/>
  <Override PartName="/ppt/media/image19.png" ContentType="image/png"/>
  <Override PartName="/ppt/media/image2.jpeg" ContentType="image/jpeg"/>
  <Override PartName="/ppt/media/image20.png" ContentType="image/png"/>
  <Override PartName="/ppt/media/image18.png" ContentType="image/png"/>
  <Override PartName="/ppt/media/image15.jpeg" ContentType="image/jpeg"/>
  <Override PartName="/ppt/media/image14.png" ContentType="image/png"/>
  <Override PartName="/ppt/media/hdphoto2.wdp" ContentType="image/vnd.ms-photo"/>
  <Override PartName="/ppt/media/image17.png" ContentType="image/png"/>
  <Override PartName="/ppt/media/hdphoto1.wdp" ContentType="image/vnd.ms-photo"/>
  <Override PartName="/ppt/media/image1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</p:sldIdLst>
  <p:sldSz cx="12192000" cy="6858000"/>
  <p:notesSz cx="6735762" cy="98663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79200" y="749520"/>
            <a:ext cx="6576840" cy="3699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73560" y="4686120"/>
            <a:ext cx="5388120" cy="4439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NZ" sz="2000" spc="-1" strike="noStrike">
                <a:latin typeface="Arial"/>
              </a:rPr>
              <a:t>Click to edit the notes' format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22840" cy="492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NZ" sz="1400" spc="-1" strike="noStrike">
                <a:latin typeface="Times New Roman"/>
              </a:rPr>
              <a:t>&lt;header&gt;</a:t>
            </a:r>
            <a:endParaRPr b="0" lang="en-NZ" sz="1400" spc="-1" strike="noStrike">
              <a:latin typeface="Times New Roman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dt"/>
          </p:nvPr>
        </p:nvSpPr>
        <p:spPr>
          <a:xfrm>
            <a:off x="3812400" y="0"/>
            <a:ext cx="2922840" cy="492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NZ" sz="1400" spc="-1" strike="noStrike">
                <a:latin typeface="Times New Roman"/>
              </a:rPr>
              <a:t>&lt;date/time&gt;</a:t>
            </a:r>
            <a:endParaRPr b="0" lang="en-NZ" sz="1400" spc="-1" strike="noStrike">
              <a:latin typeface="Times New Roman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ftr"/>
          </p:nvPr>
        </p:nvSpPr>
        <p:spPr>
          <a:xfrm>
            <a:off x="0" y="9372960"/>
            <a:ext cx="2922840" cy="4928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NZ" sz="1400" spc="-1" strike="noStrike">
                <a:latin typeface="Times New Roman"/>
              </a:rPr>
              <a:t>&lt;footer&gt;</a:t>
            </a:r>
            <a:endParaRPr b="0" lang="en-NZ" sz="1400" spc="-1" strike="noStrike">
              <a:latin typeface="Times New Roman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 type="sldNum"/>
          </p:nvPr>
        </p:nvSpPr>
        <p:spPr>
          <a:xfrm>
            <a:off x="3812400" y="9372960"/>
            <a:ext cx="2922840" cy="4928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D232F62-6292-44E0-A085-B6C83BEF37CF}" type="slidenum">
              <a:rPr b="0" lang="en-NZ" sz="1400" spc="-1" strike="noStrike">
                <a:latin typeface="Times New Roman"/>
              </a:rPr>
              <a:t>&lt;number&gt;</a:t>
            </a:fld>
            <a:endParaRPr b="0" lang="en-NZ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77760" y="739800"/>
            <a:ext cx="6579720" cy="370152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8120" cy="44395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NZ" sz="2000" spc="-1" strike="noStrike">
                <a:latin typeface="Arial"/>
              </a:rPr>
              <a:t>Based on the calibrated model, we did a scenario simulation to test the ability of the model in capturing the gradient of phloem carbon concentration along the pathway. </a:t>
            </a:r>
            <a:endParaRPr b="0" lang="en-NZ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I added five bunches along the cane but I only add one shoot with 10 leaves at the end of the cane to supply daily photosynthesis. Besides the leaves, trunk, root and internodes can supply non-structural carbon to berry growth as well. </a:t>
            </a:r>
            <a:endParaRPr b="0" lang="en-NZ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NZ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+mn-lt"/>
                <a:ea typeface="+mn-ea"/>
              </a:rPr>
              <a:t>You have three seconds to guess which bunch has the lowest biomass accumulation after 38 days? </a:t>
            </a:r>
            <a:endParaRPr b="0" lang="en-NZ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NZ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+mn-lt"/>
                <a:ea typeface="+mn-ea"/>
              </a:rPr>
              <a:t>The right answer is bunch 4. let ‘s see why?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3815280" y="9371160"/>
            <a:ext cx="2918520" cy="492840"/>
          </a:xfrm>
          <a:prstGeom prst="rect">
            <a:avLst/>
          </a:prstGeom>
          <a:noFill/>
          <a:ln>
            <a:noFill/>
          </a:ln>
        </p:spPr>
        <p:txBody>
          <a:bodyPr lIns="90720" rIns="90720" tIns="45360" bIns="45360" anchor="b">
            <a:noAutofit/>
          </a:bodyPr>
          <a:p>
            <a:pPr algn="r">
              <a:lnSpc>
                <a:spcPct val="100000"/>
              </a:lnSpc>
            </a:pPr>
            <a:fld id="{C77DA785-49A3-42A2-A669-BEF1E693C0A8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77760" y="739800"/>
            <a:ext cx="6579720" cy="3701520"/>
          </a:xfrm>
          <a:prstGeom prst="rect">
            <a:avLst/>
          </a:prstGeom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8120" cy="44395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NZ" sz="2000" spc="-1" strike="noStrike">
                <a:latin typeface="Arial"/>
              </a:rPr>
              <a:t>Based on the calibrated model, we did a scenario simulation to test the ability of the model in capturing the gradient of phloem carbon concentration along the pathway. </a:t>
            </a:r>
            <a:endParaRPr b="0" lang="en-NZ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I added five bunches along the cane but I only add one shoot with 10 leaves at the end of the cane to supply daily photosynthesis. Besides the leaves, trunk, root and internodes can supply non-structural carbon to berry growth as well. </a:t>
            </a:r>
            <a:endParaRPr b="0" lang="en-NZ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NZ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+mn-lt"/>
                <a:ea typeface="+mn-ea"/>
              </a:rPr>
              <a:t>You have three seconds to guess which bunch has the lowest biomass accumulation after 38 days? </a:t>
            </a:r>
            <a:endParaRPr b="0" lang="en-NZ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NZ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NZ" sz="2000" spc="-1" strike="noStrike">
                <a:solidFill>
                  <a:srgbClr val="000000"/>
                </a:solidFill>
                <a:latin typeface="+mn-lt"/>
                <a:ea typeface="+mn-ea"/>
              </a:rPr>
              <a:t>The right answer is bunch 4. let ‘s see why?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439" name="TextShape 3"/>
          <p:cNvSpPr txBox="1"/>
          <p:nvPr/>
        </p:nvSpPr>
        <p:spPr>
          <a:xfrm>
            <a:off x="3815280" y="9371160"/>
            <a:ext cx="2918520" cy="492840"/>
          </a:xfrm>
          <a:prstGeom prst="rect">
            <a:avLst/>
          </a:prstGeom>
          <a:noFill/>
          <a:ln>
            <a:noFill/>
          </a:ln>
        </p:spPr>
        <p:txBody>
          <a:bodyPr lIns="90720" rIns="90720" tIns="45360" bIns="45360" anchor="b">
            <a:noAutofit/>
          </a:bodyPr>
          <a:p>
            <a:pPr algn="r">
              <a:lnSpc>
                <a:spcPct val="100000"/>
              </a:lnSpc>
            </a:pPr>
            <a:fld id="{B261CB14-C76E-4297-9C0F-39169041C87D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77760" y="739800"/>
            <a:ext cx="6579720" cy="3701520"/>
          </a:xfrm>
          <a:prstGeom prst="rect">
            <a:avLst/>
          </a:prstGeom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8120" cy="44395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During the day, the phloem carbon concentrations close to the leaves increase more rapidly. We can see that the position where bunch 1 inserts has the phloem carbon concentrations during the middle of the day,  and phloem carbon concentrations gradually decreases towards where bunch 5 inserts. During the night, the trend reveres, and the position close to the trunk and root has the highest phloem carbon concentration.. 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3815280" y="9371160"/>
            <a:ext cx="2918520" cy="492840"/>
          </a:xfrm>
          <a:prstGeom prst="rect">
            <a:avLst/>
          </a:prstGeom>
          <a:noFill/>
          <a:ln>
            <a:noFill/>
          </a:ln>
        </p:spPr>
        <p:txBody>
          <a:bodyPr lIns="90720" rIns="90720" tIns="45360" bIns="45360" anchor="b">
            <a:noAutofit/>
          </a:bodyPr>
          <a:p>
            <a:pPr algn="r">
              <a:lnSpc>
                <a:spcPct val="100000"/>
              </a:lnSpc>
            </a:pPr>
            <a:fld id="{68C51806-8801-4797-865A-406449D9C739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77760" y="739800"/>
            <a:ext cx="6579720" cy="3701520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8120" cy="44395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Identify shoots that are in the right position to be lifted by the wires.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Apply bend to joint between two phytomers.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Work out how much joint should bend – related to rank of joint, number of joints below the wire on the shoot being bent.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445" name="TextShape 3"/>
          <p:cNvSpPr txBox="1"/>
          <p:nvPr/>
        </p:nvSpPr>
        <p:spPr>
          <a:xfrm>
            <a:off x="3815280" y="9371160"/>
            <a:ext cx="2918520" cy="492840"/>
          </a:xfrm>
          <a:prstGeom prst="rect">
            <a:avLst/>
          </a:prstGeom>
          <a:noFill/>
          <a:ln>
            <a:noFill/>
          </a:ln>
        </p:spPr>
        <p:txBody>
          <a:bodyPr lIns="90720" rIns="90720" tIns="45360" bIns="45360" anchor="b">
            <a:noAutofit/>
          </a:bodyPr>
          <a:p>
            <a:pPr algn="r">
              <a:lnSpc>
                <a:spcPct val="100000"/>
              </a:lnSpc>
            </a:pPr>
            <a:fld id="{E7405A6B-D67F-460C-9AAE-C12FECC1C32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77760" y="739800"/>
            <a:ext cx="6579720" cy="370152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8120" cy="44395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Plant structure initialized through rules using fixed values or continuous uniform distribution.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Many parameters related e.g. shoot length, elevation and curvature.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Multivariate normal distributions of shoot and leaf parameters from Topvine model preserved relationships between parameters.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NZ" sz="2000" spc="-1" strike="noStrike">
              <a:latin typeface="Arial"/>
            </a:endParaRPr>
          </a:p>
        </p:txBody>
      </p:sp>
      <p:sp>
        <p:nvSpPr>
          <p:cNvPr id="448" name="TextShape 3"/>
          <p:cNvSpPr txBox="1"/>
          <p:nvPr/>
        </p:nvSpPr>
        <p:spPr>
          <a:xfrm>
            <a:off x="3815280" y="9371160"/>
            <a:ext cx="2918520" cy="492840"/>
          </a:xfrm>
          <a:prstGeom prst="rect">
            <a:avLst/>
          </a:prstGeom>
          <a:noFill/>
          <a:ln>
            <a:noFill/>
          </a:ln>
        </p:spPr>
        <p:txBody>
          <a:bodyPr lIns="90720" rIns="90720" tIns="45360" bIns="45360" anchor="b">
            <a:noAutofit/>
          </a:bodyPr>
          <a:p>
            <a:pPr algn="r">
              <a:lnSpc>
                <a:spcPct val="100000"/>
              </a:lnSpc>
            </a:pPr>
            <a:fld id="{996F0A9E-4E08-4C95-80B1-8DDB1BD67D2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77760" y="739800"/>
            <a:ext cx="6579720" cy="3701520"/>
          </a:xfrm>
          <a:prstGeom prst="rect">
            <a:avLst/>
          </a:prstGeom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8120" cy="44395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Plant structure was initialized using a set of development rules e.g. at x distance along shoot produce a petiole at angle y. 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Added option of instead initializing plant from digitized data by transforming digitalized data into turtle geometry system.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Preserved connections between organs for carbon flow and water transport.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3815280" y="9371160"/>
            <a:ext cx="2918520" cy="492840"/>
          </a:xfrm>
          <a:prstGeom prst="rect">
            <a:avLst/>
          </a:prstGeom>
          <a:noFill/>
          <a:ln>
            <a:noFill/>
          </a:ln>
        </p:spPr>
        <p:txBody>
          <a:bodyPr lIns="90720" rIns="90720" tIns="45360" bIns="45360" anchor="b">
            <a:noAutofit/>
          </a:bodyPr>
          <a:p>
            <a:pPr algn="r">
              <a:lnSpc>
                <a:spcPct val="100000"/>
              </a:lnSpc>
            </a:pPr>
            <a:fld id="{CBD8E48D-870F-41E6-9461-A6E0F3B5695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77760" y="739800"/>
            <a:ext cx="6579720" cy="370152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8120" cy="44395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Added heliotropism of leaves to the simulation.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46 diffuse light sources – calculate how much light is received from each.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Rotate leaf towards direction from which most light was absorbed.</a:t>
            </a:r>
            <a:endParaRPr b="0" lang="en-NZ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Only changed increased light absorbed by about 5-6% depending on the training system.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454" name="TextShape 3"/>
          <p:cNvSpPr txBox="1"/>
          <p:nvPr/>
        </p:nvSpPr>
        <p:spPr>
          <a:xfrm>
            <a:off x="3815280" y="9371160"/>
            <a:ext cx="2918520" cy="492840"/>
          </a:xfrm>
          <a:prstGeom prst="rect">
            <a:avLst/>
          </a:prstGeom>
          <a:noFill/>
          <a:ln>
            <a:noFill/>
          </a:ln>
        </p:spPr>
        <p:txBody>
          <a:bodyPr lIns="90720" rIns="90720" tIns="45360" bIns="45360" anchor="b">
            <a:noAutofit/>
          </a:bodyPr>
          <a:p>
            <a:pPr algn="r">
              <a:lnSpc>
                <a:spcPct val="100000"/>
              </a:lnSpc>
            </a:pPr>
            <a:fld id="{8B24596E-C770-4D0E-8223-625FB42D696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77760" y="739800"/>
            <a:ext cx="6579720" cy="3701520"/>
          </a:xfrm>
          <a:prstGeom prst="rect">
            <a:avLst/>
          </a:prstGeom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73560" y="4686480"/>
            <a:ext cx="5388120" cy="44395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Few words on my phd work. 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433" name="TextShape 3"/>
          <p:cNvSpPr txBox="1"/>
          <p:nvPr/>
        </p:nvSpPr>
        <p:spPr>
          <a:xfrm>
            <a:off x="3815280" y="9371160"/>
            <a:ext cx="2918520" cy="492840"/>
          </a:xfrm>
          <a:prstGeom prst="rect">
            <a:avLst/>
          </a:prstGeom>
          <a:noFill/>
          <a:ln>
            <a:noFill/>
          </a:ln>
        </p:spPr>
        <p:txBody>
          <a:bodyPr lIns="90720" rIns="90720" tIns="45360" bIns="45360" anchor="b">
            <a:noAutofit/>
          </a:bodyPr>
          <a:p>
            <a:pPr algn="r">
              <a:lnSpc>
                <a:spcPct val="100000"/>
              </a:lnSpc>
            </a:pPr>
            <a:fld id="{38D4D44C-13CD-46BB-9845-79B2DF85C7A2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body"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body"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 type="body"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ffffff"/>
                </a:solidFill>
                <a:latin typeface="Calibri"/>
              </a:rPr>
              <a:t>Klik om de stijl te bewerken</a:t>
            </a:r>
            <a:endParaRPr b="0" lang="nl-NL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3200" spc="-1" strike="noStrike">
                <a:solidFill>
                  <a:srgbClr val="ffffff"/>
                </a:solidFill>
                <a:latin typeface="Calibri"/>
              </a:rPr>
              <a:t>Klik om de modelstijlen te bewerken</a:t>
            </a:r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–"/>
            </a:pPr>
            <a:r>
              <a:rPr b="0" lang="nl-NL" sz="2800" spc="-1" strike="noStrike">
                <a:solidFill>
                  <a:srgbClr val="ffffff"/>
                </a:solidFill>
                <a:latin typeface="Calibri"/>
              </a:rPr>
              <a:t>Tweede niveau</a:t>
            </a:r>
            <a:endParaRPr b="0" lang="nl-NL" sz="2800" spc="-1" strike="noStrike">
              <a:solidFill>
                <a:srgbClr val="ffffff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ffffff"/>
                </a:solidFill>
                <a:latin typeface="Calibri"/>
              </a:rPr>
              <a:t>Derde niveau</a:t>
            </a:r>
            <a:endParaRPr b="0" lang="nl-NL" sz="2400" spc="-1" strike="noStrike">
              <a:solidFill>
                <a:srgbClr val="ffffff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–"/>
            </a:pPr>
            <a:r>
              <a:rPr b="0" lang="nl-NL" sz="2000" spc="-1" strike="noStrike">
                <a:solidFill>
                  <a:srgbClr val="ffffff"/>
                </a:solidFill>
                <a:latin typeface="Calibri"/>
              </a:rPr>
              <a:t>Vierde niveau</a:t>
            </a:r>
            <a:endParaRPr b="0" lang="nl-NL" sz="2000" spc="-1" strike="noStrike">
              <a:solidFill>
                <a:srgbClr val="ffffff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»"/>
            </a:pPr>
            <a:r>
              <a:rPr b="0" lang="nl-NL" sz="2000" spc="-1" strike="noStrike">
                <a:solidFill>
                  <a:srgbClr val="ffffff"/>
                </a:solidFill>
                <a:latin typeface="Calibri"/>
              </a:rPr>
              <a:t>Vijfde niveau</a:t>
            </a:r>
            <a:endParaRPr b="0" lang="nl-NL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FBEF52E-539A-4CA6-8A6A-68E308795F8D}" type="datetime">
              <a:rPr b="0" lang="nl-NL" sz="1200" spc="-1" strike="noStrike">
                <a:solidFill>
                  <a:srgbClr val="ffffff"/>
                </a:solidFill>
                <a:latin typeface="Calibri"/>
              </a:rPr>
              <a:t>2-10-21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E42F00A-01A9-4A7F-AB98-625E9006870A}" type="slidenum">
              <a:rPr b="0" lang="nl-NL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C75679E-C90C-466E-A43B-A439135C0EC4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2-10-21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D0A8EC3-A29E-42F9-8C49-CD5FEFD08567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nl-NL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l-NL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Calibri"/>
              </a:rPr>
              <a:t>Klik om de stijl te bewerken</a:t>
            </a:r>
            <a:endParaRPr b="0" lang="nl-NL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200" spc="-1" strike="noStrike">
                <a:solidFill>
                  <a:srgbClr val="000000"/>
                </a:solidFill>
                <a:latin typeface="Calibri"/>
              </a:rPr>
              <a:t>Klik om de modelstijlen te bewerken</a:t>
            </a:r>
            <a:endParaRPr b="0" lang="nl-NL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nl-NL" sz="2800" spc="-1" strike="noStrike">
                <a:solidFill>
                  <a:srgbClr val="000000"/>
                </a:solidFill>
                <a:latin typeface="Calibri"/>
              </a:rPr>
              <a:t>Tweede niveau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Calibri"/>
              </a:rPr>
              <a:t>Derde niveau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Vierde 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Vijfde 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0E3AA7E-1456-4FF6-B13F-9E102B464630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2-10-21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6D2EA0B-A917-4EEC-96EC-5E86B4AA7B6E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Calibri"/>
              </a:rPr>
              <a:t>Klik om de stijl te bewerken</a:t>
            </a:r>
            <a:endParaRPr b="0" lang="nl-NL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200" spc="-1" strike="noStrike">
                <a:solidFill>
                  <a:srgbClr val="000000"/>
                </a:solidFill>
                <a:latin typeface="Calibri"/>
              </a:rPr>
              <a:t>Klik om de modelstijlen te bewerken</a:t>
            </a:r>
            <a:endParaRPr b="0" lang="nl-NL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nl-NL" sz="2800" spc="-1" strike="noStrike">
                <a:solidFill>
                  <a:srgbClr val="000000"/>
                </a:solidFill>
                <a:latin typeface="Calibri"/>
              </a:rPr>
              <a:t>Tweede niveau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Calibri"/>
              </a:rPr>
              <a:t>Derde niveau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Vierde 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Vijfde 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81E014B-19E4-4F62-BA6D-FF0C4D13485F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2-10-21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7C8A6BD-156F-4286-8C03-C9F54148E81A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3988CE2-BB6A-4F73-923A-FBDCD82C28D2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2-10-21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92BAD53-15CE-4EE4-A7A9-5C785A25F07F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nl-NL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l-NL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13618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Klik om de stijl te bewerken</a:t>
            </a:r>
            <a:endParaRPr b="0" lang="nl-NL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nl-NL" sz="2000" spc="-1" strike="noStrike">
                <a:solidFill>
                  <a:srgbClr val="8b8b8b"/>
                </a:solidFill>
                <a:latin typeface="Calibri"/>
              </a:rPr>
              <a:t>Klik om de modelstijlen te bewerken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2A93CBC-77B5-4456-8797-88E56FA94139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2-10-21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BBDE671-5F5B-4EC8-962F-E990E4727884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13618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K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l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i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k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 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o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m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 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d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e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 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s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t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i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j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l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 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t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e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 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b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e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w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e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r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k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e</a:t>
            </a:r>
            <a:r>
              <a:rPr b="1" lang="nl-NL" sz="4000" spc="-1" strike="noStrike" cap="all">
                <a:solidFill>
                  <a:srgbClr val="000000"/>
                </a:solidFill>
                <a:latin typeface="Calibri"/>
              </a:rPr>
              <a:t>n</a:t>
            </a:r>
            <a:endParaRPr b="0" lang="nl-NL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nl-NL" sz="2000" spc="-1" strike="noStrike">
                <a:solidFill>
                  <a:srgbClr val="8b8b8b"/>
                </a:solidFill>
                <a:latin typeface="Calibri"/>
              </a:rPr>
              <a:t>Klik om de modevvvvlstijlen te bewerken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C3F235F-4C85-419A-9AF4-665B97867553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2-10-21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7C6D2ED-F67A-4166-9320-813D0744A719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6A722D6-0D3A-4366-9DAB-AD4FFFF3CDBB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02/10/2021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74A4DA5-DBBD-49B5-BC12-90130AF7A7D3}" type="slidenum">
              <a:rPr b="0" lang="fr-BE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nl-NL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nl-N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nl-NL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l-NL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Calibri"/>
              </a:rPr>
              <a:t>Klik om de stijl te bewerken</a:t>
            </a:r>
            <a:endParaRPr b="0" lang="nl-NL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200" spc="-1" strike="noStrike">
                <a:solidFill>
                  <a:srgbClr val="000000"/>
                </a:solidFill>
                <a:latin typeface="Calibri"/>
              </a:rPr>
              <a:t>Klik om de modelstijlen te bewerken</a:t>
            </a:r>
            <a:endParaRPr b="0" lang="nl-NL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nl-NL" sz="2800" spc="-1" strike="noStrike">
                <a:solidFill>
                  <a:srgbClr val="000000"/>
                </a:solidFill>
                <a:latin typeface="Calibri"/>
              </a:rPr>
              <a:t>Tweede niveau</a:t>
            </a:r>
            <a:endParaRPr b="0" lang="nl-NL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Calibri"/>
              </a:rPr>
              <a:t>Derde niveau</a:t>
            </a:r>
            <a:endParaRPr b="0" lang="nl-NL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Vierde 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Vijfde niveau</a:t>
            </a:r>
            <a:endParaRPr b="0" lang="nl-NL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F1679AD-F2EC-4F4D-9CD2-593C185402D5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2-10-21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3F2B551-AAED-4B14-829D-FB0B37ABE6DC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tif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microsoft.com/office/2007/relationships/hdphoto" Target="../media/hdphoto1.wdp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microsoft.com/office/2007/relationships/hdphoto" Target="../media/hdphoto2.wdp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1723680" y="648000"/>
            <a:ext cx="8572320" cy="4762080"/>
          </a:xfrm>
          <a:prstGeom prst="rect">
            <a:avLst/>
          </a:prstGeom>
          <a:ln>
            <a:noFill/>
          </a:ln>
        </p:spPr>
      </p:pic>
      <p:sp>
        <p:nvSpPr>
          <p:cNvPr id="376" name="TextShape 1"/>
          <p:cNvSpPr txBox="1"/>
          <p:nvPr/>
        </p:nvSpPr>
        <p:spPr>
          <a:xfrm>
            <a:off x="1440000" y="5544000"/>
            <a:ext cx="936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0" lang="en-NZ" sz="1800" spc="-1" strike="noStrike">
                <a:latin typeface="Arial"/>
              </a:rPr>
              <a:t>Louran and song, 2020; Two decades of functional–structural plant modelling: now addressing fundamental questions in systems biology and predictive ecology</a:t>
            </a:r>
            <a:endParaRPr b="0" lang="en-NZ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 descr=""/>
          <p:cNvPicPr/>
          <p:nvPr/>
        </p:nvPicPr>
        <p:blipFill>
          <a:blip r:embed="rId1"/>
          <a:stretch/>
        </p:blipFill>
        <p:spPr>
          <a:xfrm>
            <a:off x="423360" y="152280"/>
            <a:ext cx="11576880" cy="655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4" name="Picture 3" descr="C:\Users\hrmjxz\AppData\Local\Microsoft\Windows\INetCache\Content.Word\cx variation.tiff"/>
          <p:cNvPicPr/>
          <p:nvPr/>
        </p:nvPicPr>
        <p:blipFill>
          <a:blip r:embed="rId1"/>
          <a:stretch/>
        </p:blipFill>
        <p:spPr>
          <a:xfrm>
            <a:off x="18000" y="334080"/>
            <a:ext cx="12040920" cy="611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1"/>
          <p:cNvGrpSpPr/>
          <p:nvPr/>
        </p:nvGrpSpPr>
        <p:grpSpPr>
          <a:xfrm>
            <a:off x="7630560" y="1777680"/>
            <a:ext cx="4439520" cy="5023800"/>
            <a:chOff x="7630560" y="1777680"/>
            <a:chExt cx="4439520" cy="5023800"/>
          </a:xfrm>
        </p:grpSpPr>
        <p:pic>
          <p:nvPicPr>
            <p:cNvPr id="406" name="Picture 3" descr=""/>
            <p:cNvPicPr/>
            <p:nvPr/>
          </p:nvPicPr>
          <p:blipFill>
            <a:blip r:embed="rId1"/>
            <a:stretch/>
          </p:blipFill>
          <p:spPr>
            <a:xfrm>
              <a:off x="7630560" y="1777680"/>
              <a:ext cx="4439520" cy="5023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7" name="CustomShape 2"/>
            <p:cNvSpPr/>
            <p:nvPr/>
          </p:nvSpPr>
          <p:spPr>
            <a:xfrm>
              <a:off x="11057400" y="5450400"/>
              <a:ext cx="4492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NZ" sz="1600" spc="-1" strike="noStrike">
                  <a:solidFill>
                    <a:srgbClr val="ff0000"/>
                  </a:solidFill>
                  <a:latin typeface="Calibri"/>
                </a:rPr>
                <a:t>B1</a:t>
              </a:r>
              <a:endParaRPr b="0" lang="en-NZ" sz="1600" spc="-1" strike="noStrike">
                <a:latin typeface="Arial"/>
              </a:endParaRPr>
            </a:p>
          </p:txBody>
        </p:sp>
        <p:sp>
          <p:nvSpPr>
            <p:cNvPr id="408" name="CustomShape 3"/>
            <p:cNvSpPr/>
            <p:nvPr/>
          </p:nvSpPr>
          <p:spPr>
            <a:xfrm>
              <a:off x="10333080" y="5457960"/>
              <a:ext cx="4492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NZ" sz="1600" spc="-1" strike="noStrike">
                  <a:solidFill>
                    <a:srgbClr val="ff0000"/>
                  </a:solidFill>
                  <a:latin typeface="Calibri"/>
                </a:rPr>
                <a:t>B2</a:t>
              </a:r>
              <a:endParaRPr b="0" lang="en-NZ" sz="1600" spc="-1" strike="noStrike">
                <a:latin typeface="Arial"/>
              </a:endParaRPr>
            </a:p>
          </p:txBody>
        </p:sp>
        <p:sp>
          <p:nvSpPr>
            <p:cNvPr id="409" name="CustomShape 4"/>
            <p:cNvSpPr/>
            <p:nvPr/>
          </p:nvSpPr>
          <p:spPr>
            <a:xfrm>
              <a:off x="9605520" y="5457960"/>
              <a:ext cx="4492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NZ" sz="1600" spc="-1" strike="noStrike">
                  <a:solidFill>
                    <a:srgbClr val="ff0000"/>
                  </a:solidFill>
                  <a:latin typeface="Calibri"/>
                </a:rPr>
                <a:t>B3</a:t>
              </a:r>
              <a:endParaRPr b="0" lang="en-NZ" sz="1600" spc="-1" strike="noStrike">
                <a:latin typeface="Arial"/>
              </a:endParaRPr>
            </a:p>
          </p:txBody>
        </p:sp>
        <p:sp>
          <p:nvSpPr>
            <p:cNvPr id="410" name="CustomShape 5"/>
            <p:cNvSpPr/>
            <p:nvPr/>
          </p:nvSpPr>
          <p:spPr>
            <a:xfrm>
              <a:off x="8840520" y="5457960"/>
              <a:ext cx="4492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NZ" sz="1600" spc="-1" strike="noStrike">
                  <a:solidFill>
                    <a:srgbClr val="ff0000"/>
                  </a:solidFill>
                  <a:latin typeface="Calibri"/>
                </a:rPr>
                <a:t>B4</a:t>
              </a:r>
              <a:endParaRPr b="0" lang="en-NZ" sz="1600" spc="-1" strike="noStrike">
                <a:latin typeface="Arial"/>
              </a:endParaRPr>
            </a:p>
          </p:txBody>
        </p:sp>
        <p:sp>
          <p:nvSpPr>
            <p:cNvPr id="411" name="CustomShape 6"/>
            <p:cNvSpPr/>
            <p:nvPr/>
          </p:nvSpPr>
          <p:spPr>
            <a:xfrm>
              <a:off x="7996320" y="5450400"/>
              <a:ext cx="4492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NZ" sz="1600" spc="-1" strike="noStrike">
                  <a:solidFill>
                    <a:srgbClr val="ff0000"/>
                  </a:solidFill>
                  <a:latin typeface="Calibri"/>
                </a:rPr>
                <a:t>B5</a:t>
              </a:r>
              <a:endParaRPr b="0" lang="en-NZ" sz="1600" spc="-1" strike="noStrike">
                <a:latin typeface="Arial"/>
              </a:endParaRPr>
            </a:p>
          </p:txBody>
        </p:sp>
      </p:grpSp>
      <p:sp>
        <p:nvSpPr>
          <p:cNvPr id="412" name="CustomShape 7"/>
          <p:cNvSpPr/>
          <p:nvPr/>
        </p:nvSpPr>
        <p:spPr>
          <a:xfrm>
            <a:off x="1631520" y="37440"/>
            <a:ext cx="895896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ff6600"/>
                </a:solidFill>
                <a:latin typeface="Calibri"/>
              </a:rPr>
              <a:t>Diurnal phloem carbon concentrations</a:t>
            </a:r>
            <a:endParaRPr b="0" lang="en-NZ" sz="4000" spc="-1" strike="noStrike">
              <a:latin typeface="Arial"/>
            </a:endParaRPr>
          </a:p>
        </p:txBody>
      </p:sp>
      <p:pic>
        <p:nvPicPr>
          <p:cNvPr id="413" name="Picture 1" descr=""/>
          <p:cNvPicPr/>
          <p:nvPr/>
        </p:nvPicPr>
        <p:blipFill>
          <a:blip r:embed="rId2"/>
          <a:stretch/>
        </p:blipFill>
        <p:spPr>
          <a:xfrm>
            <a:off x="-17280" y="1632960"/>
            <a:ext cx="7838280" cy="522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6600"/>
                </a:solidFill>
                <a:latin typeface="Calibri"/>
              </a:rPr>
              <a:t>Wire Lifting</a:t>
            </a:r>
            <a:endParaRPr b="0" lang="nl-NL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2279520" y="1551240"/>
            <a:ext cx="86220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Z" sz="2400" spc="-1" strike="noStrike">
                <a:solidFill>
                  <a:srgbClr val="ffffff"/>
                </a:solidFill>
                <a:latin typeface="Calibri"/>
              </a:rPr>
              <a:t>Identify shoots which need to be bent into shape</a:t>
            </a:r>
            <a:endParaRPr b="0" lang="en-NZ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Z" sz="2400" spc="-1" strike="noStrike">
                <a:solidFill>
                  <a:srgbClr val="ffffff"/>
                </a:solidFill>
                <a:latin typeface="Calibri"/>
              </a:rPr>
              <a:t>Calculate how much each joint between phytomers should bend</a:t>
            </a:r>
            <a:endParaRPr b="0" lang="en-NZ" sz="2400" spc="-1" strike="noStrike">
              <a:latin typeface="Arial"/>
            </a:endParaRPr>
          </a:p>
        </p:txBody>
      </p:sp>
      <p:pic>
        <p:nvPicPr>
          <p:cNvPr id="416" name="Picture 2" descr=""/>
          <p:cNvPicPr/>
          <p:nvPr/>
        </p:nvPicPr>
        <p:blipFill>
          <a:blip r:embed="rId1"/>
          <a:stretch/>
        </p:blipFill>
        <p:spPr>
          <a:xfrm>
            <a:off x="0" y="1845000"/>
            <a:ext cx="7417440" cy="5663160"/>
          </a:xfrm>
          <a:prstGeom prst="rect">
            <a:avLst/>
          </a:prstGeom>
          <a:ln>
            <a:noFill/>
          </a:ln>
        </p:spPr>
      </p:pic>
      <p:pic>
        <p:nvPicPr>
          <p:cNvPr id="417" name="Picture 4" descr=""/>
          <p:cNvPicPr/>
          <p:nvPr/>
        </p:nvPicPr>
        <p:blipFill>
          <a:blip r:embed="rId2"/>
          <a:stretch/>
        </p:blipFill>
        <p:spPr>
          <a:xfrm>
            <a:off x="5085000" y="1960920"/>
            <a:ext cx="7086240" cy="541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38200" y="1702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NZ" sz="4400" spc="-1" strike="noStrike">
                <a:solidFill>
                  <a:srgbClr val="ff6600"/>
                </a:solidFill>
                <a:latin typeface="Calibri"/>
              </a:rPr>
              <a:t>Structural Variation</a:t>
            </a:r>
            <a:endParaRPr b="0" lang="nl-NL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2207520" y="1216800"/>
            <a:ext cx="82087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Z" sz="2400" spc="-1" strike="noStrike">
                <a:solidFill>
                  <a:srgbClr val="ffffff"/>
                </a:solidFill>
                <a:latin typeface="Calibri"/>
              </a:rPr>
              <a:t>Architecture originally developed based on fixed values or continuous uniform distribution</a:t>
            </a:r>
            <a:endParaRPr b="0" lang="en-NZ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Z" sz="2400" spc="-1" strike="noStrike">
                <a:solidFill>
                  <a:srgbClr val="ffffff"/>
                </a:solidFill>
                <a:latin typeface="Calibri"/>
              </a:rPr>
              <a:t>Multivariate normal distribution from Topvine data preserved relationships between parameters </a:t>
            </a:r>
            <a:endParaRPr b="0" lang="en-NZ" sz="2400" spc="-1" strike="noStrike">
              <a:latin typeface="Arial"/>
            </a:endParaRPr>
          </a:p>
        </p:txBody>
      </p:sp>
      <p:pic>
        <p:nvPicPr>
          <p:cNvPr id="420" name="Picture 2" descr=""/>
          <p:cNvPicPr/>
          <p:nvPr/>
        </p:nvPicPr>
        <p:blipFill>
          <a:blip r:embed="rId1"/>
          <a:stretch/>
        </p:blipFill>
        <p:spPr>
          <a:xfrm>
            <a:off x="4367880" y="1700640"/>
            <a:ext cx="7047720" cy="5380920"/>
          </a:xfrm>
          <a:prstGeom prst="rect">
            <a:avLst/>
          </a:prstGeom>
          <a:ln>
            <a:noFill/>
          </a:ln>
        </p:spPr>
      </p:pic>
      <p:pic>
        <p:nvPicPr>
          <p:cNvPr id="421" name="Picture 4" descr=""/>
          <p:cNvPicPr/>
          <p:nvPr/>
        </p:nvPicPr>
        <p:blipFill>
          <a:blip r:embed="rId2"/>
          <a:stretch/>
        </p:blipFill>
        <p:spPr>
          <a:xfrm>
            <a:off x="1415520" y="2781000"/>
            <a:ext cx="5181840" cy="395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057400" y="0"/>
            <a:ext cx="778248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3000"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6600"/>
                </a:solidFill>
                <a:latin typeface="Calibri"/>
              </a:rPr>
              <a:t>Reconstruction From Digitized Data</a:t>
            </a:r>
            <a:endParaRPr b="0" lang="nl-NL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23" name="Content Placeholder 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583880" y="1902600"/>
            <a:ext cx="8352720" cy="625680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2057400" y="1487160"/>
            <a:ext cx="7782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Z" sz="2400" spc="-1" strike="noStrike">
                <a:solidFill>
                  <a:srgbClr val="ffffff"/>
                </a:solidFill>
                <a:latin typeface="Calibri"/>
              </a:rPr>
              <a:t>Translating Cartesian coordinates into turtle geometry</a:t>
            </a:r>
            <a:endParaRPr b="0" lang="en-NZ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Z" sz="2400" spc="-1" strike="noStrike">
                <a:solidFill>
                  <a:srgbClr val="ffffff"/>
                </a:solidFill>
                <a:latin typeface="Calibri"/>
              </a:rPr>
              <a:t>Maintaining relationships between organs</a:t>
            </a:r>
            <a:endParaRPr b="0" lang="en-NZ" sz="2400" spc="-1" strike="noStrike">
              <a:latin typeface="Arial"/>
            </a:endParaRPr>
          </a:p>
        </p:txBody>
      </p:sp>
      <p:pic>
        <p:nvPicPr>
          <p:cNvPr id="425" name="Picture 6" descr=""/>
          <p:cNvPicPr/>
          <p:nvPr/>
        </p:nvPicPr>
        <p:blipFill>
          <a:blip r:embed="rId3"/>
          <a:stretch/>
        </p:blipFill>
        <p:spPr>
          <a:xfrm>
            <a:off x="803520" y="3069000"/>
            <a:ext cx="4812480" cy="2471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82480" y="5668920"/>
            <a:ext cx="431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NZ" sz="1800" spc="-1" strike="noStrike">
                <a:solidFill>
                  <a:srgbClr val="ffffff"/>
                </a:solidFill>
                <a:latin typeface="Calibri"/>
              </a:rPr>
              <a:t>    </a:t>
            </a:r>
            <a:r>
              <a:rPr b="1" lang="en-NZ" sz="18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NZ" sz="1800" spc="-1" strike="noStrike">
                <a:solidFill>
                  <a:srgbClr val="ffffff"/>
                </a:solidFill>
                <a:latin typeface="Calibri"/>
              </a:rPr>
              <a:t>© </a:t>
            </a:r>
            <a:r>
              <a:rPr b="0" lang="en-NZ" sz="1200" spc="-1" strike="noStrike">
                <a:solidFill>
                  <a:srgbClr val="ffffff"/>
                </a:solidFill>
                <a:latin typeface="Calibri"/>
              </a:rPr>
              <a:t>Fastrak 3D Digitizer</a:t>
            </a:r>
            <a:endParaRPr b="0" lang="en-NZ" sz="1200" spc="-1" strike="noStrike"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8433720" y="835920"/>
            <a:ext cx="3718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NZ" sz="2400" spc="-1" strike="noStrike">
                <a:solidFill>
                  <a:srgbClr val="ffffff"/>
                </a:solidFill>
                <a:latin typeface="Calibri"/>
              </a:rPr>
              <a:t>Aarthy Badrakalimuthu</a:t>
            </a:r>
            <a:endParaRPr b="0" lang="en-NZ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556560" y="7344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6600"/>
                </a:solidFill>
                <a:latin typeface="Calibri"/>
              </a:rPr>
              <a:t>Leaf Angle Optimization</a:t>
            </a:r>
            <a:endParaRPr b="0" lang="nl-NL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1902600" y="1075680"/>
            <a:ext cx="8280720" cy="4464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46 / 72 diffuse light sources</a:t>
            </a:r>
            <a:endParaRPr b="0" lang="nl-NL" sz="24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Leaf rotates towards direction with most light</a:t>
            </a:r>
            <a:endParaRPr b="0" lang="nl-NL" sz="24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15-16% increase in amount of light absorbed</a:t>
            </a:r>
            <a:endParaRPr b="0" lang="nl-NL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30" name="Picture 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719880" y="1845000"/>
            <a:ext cx="6984360" cy="522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1579680" y="1152000"/>
            <a:ext cx="8572320" cy="4066920"/>
          </a:xfrm>
          <a:prstGeom prst="rect">
            <a:avLst/>
          </a:prstGeom>
          <a:ln>
            <a:noFill/>
          </a:ln>
        </p:spPr>
      </p:pic>
      <p:sp>
        <p:nvSpPr>
          <p:cNvPr id="379" name="TextShape 2"/>
          <p:cNvSpPr txBox="1"/>
          <p:nvPr/>
        </p:nvSpPr>
        <p:spPr>
          <a:xfrm>
            <a:off x="2118960" y="5365800"/>
            <a:ext cx="78890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Z" sz="1800" spc="-1" strike="noStrike">
                <a:latin typeface="Arial"/>
              </a:rPr>
              <a:t>Some of the highlighted recent studies discussed by Louarn and Song 2020 </a:t>
            </a:r>
            <a:endParaRPr b="0" lang="en-NZ" sz="1800" spc="-1" strike="noStrike">
              <a:latin typeface="Arial"/>
            </a:endParaRPr>
          </a:p>
          <a:p>
            <a:r>
              <a:rPr b="0" lang="en-NZ" sz="1800" spc="-1" strike="noStrike">
                <a:latin typeface="Arial"/>
              </a:rPr>
              <a:t>are about lamp placement for tomatoes in greenhouses (left), </a:t>
            </a:r>
            <a:endParaRPr b="0" lang="en-NZ" sz="1800" spc="-1" strike="noStrike">
              <a:latin typeface="Arial"/>
            </a:endParaRPr>
          </a:p>
          <a:p>
            <a:r>
              <a:rPr b="0" lang="en-NZ" sz="1800" spc="-1" strike="noStrike">
                <a:latin typeface="Arial"/>
              </a:rPr>
              <a:t>different training systems of vine plants (middle) and </a:t>
            </a:r>
            <a:endParaRPr b="0" lang="en-NZ" sz="1800" spc="-1" strike="noStrike">
              <a:latin typeface="Arial"/>
            </a:endParaRPr>
          </a:p>
          <a:p>
            <a:r>
              <a:rPr b="0" lang="en-NZ" sz="1800" spc="-1" strike="noStrike">
                <a:latin typeface="Arial"/>
              </a:rPr>
              <a:t>multi-scale carbon allocation model (MuSCA) for apple trees (right).</a:t>
            </a:r>
            <a:endParaRPr b="0" lang="en-NZ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529200" y="6192000"/>
            <a:ext cx="2278800" cy="37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GB" sz="2200" spc="-1" strike="noStrike">
                <a:solidFill>
                  <a:srgbClr val="ffffff"/>
                </a:solidFill>
                <a:latin typeface="Verdana"/>
              </a:rPr>
              <a:t>Junqi Zhu 2015</a:t>
            </a:r>
            <a:endParaRPr b="0" lang="en-NZ" sz="22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368000" y="36720"/>
            <a:ext cx="856800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6600"/>
                </a:solidFill>
                <a:latin typeface="Calibri"/>
              </a:rPr>
              <a:t>Plant plasticity in intercropping: </a:t>
            </a:r>
            <a:br/>
            <a:r>
              <a:rPr b="0" lang="en-US" sz="3200" spc="-1" strike="noStrike">
                <a:solidFill>
                  <a:srgbClr val="ff6600"/>
                </a:solidFill>
                <a:latin typeface="Calibri"/>
              </a:rPr>
              <a:t>mechanisms and consequences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382" name="Picture 5" descr="D:\PhD project\Paper writing\Chapter book format\Starting page\Intercrop150.png"/>
          <p:cNvPicPr/>
          <p:nvPr/>
        </p:nvPicPr>
        <p:blipFill>
          <a:blip r:embed="rId1"/>
          <a:srcRect l="-523" t="22885" r="-1" b="9340"/>
          <a:stretch/>
        </p:blipFill>
        <p:spPr>
          <a:xfrm>
            <a:off x="1008000" y="3524040"/>
            <a:ext cx="9064440" cy="3099960"/>
          </a:xfrm>
          <a:prstGeom prst="rect">
            <a:avLst/>
          </a:prstGeom>
          <a:ln>
            <a:noFill/>
          </a:ln>
        </p:spPr>
      </p:pic>
      <p:pic>
        <p:nvPicPr>
          <p:cNvPr id="383" name="Picture 6" descr="D:\PhD project\Paper writing\Chapter book format\Starting page\Diffuse light and direct light transparent background.png"/>
          <p:cNvPicPr/>
          <p:nvPr/>
        </p:nvPicPr>
        <p:blipFill>
          <a:blip r:embed="rId2"/>
          <a:stretch/>
        </p:blipFill>
        <p:spPr>
          <a:xfrm>
            <a:off x="-7200" y="618840"/>
            <a:ext cx="10591200" cy="583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1080000" y="294480"/>
            <a:ext cx="4133520" cy="6257520"/>
          </a:xfrm>
          <a:prstGeom prst="rect">
            <a:avLst/>
          </a:prstGeom>
          <a:ln>
            <a:noFill/>
          </a:ln>
        </p:spPr>
      </p:pic>
      <p:sp>
        <p:nvSpPr>
          <p:cNvPr id="385" name="TextShape 1"/>
          <p:cNvSpPr txBox="1"/>
          <p:nvPr/>
        </p:nvSpPr>
        <p:spPr>
          <a:xfrm>
            <a:off x="5256000" y="5472000"/>
            <a:ext cx="6419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Z" sz="1800" spc="-1" strike="noStrike">
                <a:latin typeface="Arial"/>
              </a:rPr>
              <a:t>Evers et al., 2018;JXB; Understanding and optimizing species</a:t>
            </a:r>
            <a:endParaRPr b="0" lang="en-NZ" sz="1800" spc="-1" strike="noStrike">
              <a:latin typeface="Arial"/>
            </a:endParaRPr>
          </a:p>
          <a:p>
            <a:r>
              <a:rPr b="0" lang="en-NZ" sz="1800" spc="-1" strike="noStrike">
                <a:latin typeface="Arial"/>
              </a:rPr>
              <a:t> </a:t>
            </a:r>
            <a:r>
              <a:rPr b="0" lang="en-NZ" sz="1800" spc="-1" strike="noStrike">
                <a:latin typeface="Arial"/>
              </a:rPr>
              <a:t>mixtures using functional–structural plant modelling</a:t>
            </a:r>
            <a:endParaRPr b="0" lang="en-NZ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2016000" y="178200"/>
            <a:ext cx="7704000" cy="5687640"/>
          </a:xfrm>
          <a:prstGeom prst="rect">
            <a:avLst/>
          </a:prstGeom>
          <a:ln>
            <a:noFill/>
          </a:ln>
        </p:spPr>
      </p:pic>
      <p:sp>
        <p:nvSpPr>
          <p:cNvPr id="387" name="TextShape 1"/>
          <p:cNvSpPr txBox="1"/>
          <p:nvPr/>
        </p:nvSpPr>
        <p:spPr>
          <a:xfrm>
            <a:off x="2376000" y="5865840"/>
            <a:ext cx="7416000" cy="99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Z" sz="1800" spc="-1" strike="noStrike">
                <a:latin typeface="Arial"/>
              </a:rPr>
              <a:t>Elucidating the interaction between light competition and herbivore</a:t>
            </a:r>
            <a:endParaRPr b="0" lang="en-NZ" sz="1800" spc="-1" strike="noStrike">
              <a:latin typeface="Arial"/>
            </a:endParaRPr>
          </a:p>
          <a:p>
            <a:r>
              <a:rPr b="0" lang="en-NZ" sz="1800" spc="-1" strike="noStrike">
                <a:latin typeface="Arial"/>
              </a:rPr>
              <a:t>feeding patterns using functional–structural plant modelling</a:t>
            </a:r>
            <a:endParaRPr b="0" lang="en-NZ" sz="1800" spc="-1" strike="noStrike">
              <a:latin typeface="Arial"/>
            </a:endParaRPr>
          </a:p>
          <a:p>
            <a:r>
              <a:rPr b="0" lang="en-NZ" sz="1800" spc="-1" strike="noStrike">
                <a:latin typeface="Arial"/>
              </a:rPr>
              <a:t>de Vries et al., 2018</a:t>
            </a:r>
            <a:endParaRPr b="0" lang="en-NZ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576000" y="194760"/>
            <a:ext cx="11293560" cy="5997240"/>
          </a:xfrm>
          <a:prstGeom prst="rect">
            <a:avLst/>
          </a:prstGeom>
          <a:ln>
            <a:noFill/>
          </a:ln>
        </p:spPr>
      </p:pic>
      <p:sp>
        <p:nvSpPr>
          <p:cNvPr id="389" name="TextShape 1"/>
          <p:cNvSpPr txBox="1"/>
          <p:nvPr/>
        </p:nvSpPr>
        <p:spPr>
          <a:xfrm>
            <a:off x="9760320" y="6421680"/>
            <a:ext cx="2335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NZ" sz="1800" spc="-1" strike="noStrike">
                <a:latin typeface="Arial"/>
              </a:rPr>
              <a:t>Calonnec et al., 2008</a:t>
            </a:r>
            <a:endParaRPr b="0" lang="en-NZ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609480" y="-273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NZ" sz="4400" spc="-1" strike="noStrike">
                <a:solidFill>
                  <a:srgbClr val="ff6600"/>
                </a:solidFill>
                <a:latin typeface="Calibri"/>
              </a:rPr>
              <a:t>Virtual testing of lamp placement</a:t>
            </a:r>
            <a:endParaRPr b="0" lang="nl-NL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91" name="Content Placeholder 3_1" descr=""/>
          <p:cNvPicPr/>
          <p:nvPr/>
        </p:nvPicPr>
        <p:blipFill>
          <a:blip r:embed="rId1"/>
          <a:stretch/>
        </p:blipFill>
        <p:spPr>
          <a:xfrm>
            <a:off x="1487520" y="980640"/>
            <a:ext cx="8970120" cy="5877000"/>
          </a:xfrm>
          <a:prstGeom prst="rect">
            <a:avLst/>
          </a:prstGeom>
          <a:ln>
            <a:noFill/>
          </a:ln>
        </p:spPr>
      </p:pic>
      <p:sp>
        <p:nvSpPr>
          <p:cNvPr id="392" name="CustomShape 2"/>
          <p:cNvSpPr/>
          <p:nvPr/>
        </p:nvSpPr>
        <p:spPr>
          <a:xfrm>
            <a:off x="10443960" y="6015240"/>
            <a:ext cx="1709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Courtesy of </a:t>
            </a:r>
            <a:endParaRPr b="0" lang="en-NZ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Michel Henke</a:t>
            </a:r>
            <a:endParaRPr b="0" lang="en-NZ" sz="1800" spc="-1" strike="noStrike">
              <a:latin typeface="Arial"/>
            </a:endParaRPr>
          </a:p>
        </p:txBody>
      </p:sp>
      <p:pic>
        <p:nvPicPr>
          <p:cNvPr id="393" name="Picture 2_1" descr=""/>
          <p:cNvPicPr/>
          <p:nvPr/>
        </p:nvPicPr>
        <p:blipFill>
          <a:blip r:embed="rId2"/>
          <a:stretch/>
        </p:blipFill>
        <p:spPr>
          <a:xfrm>
            <a:off x="10821960" y="6120"/>
            <a:ext cx="1333440" cy="1838520"/>
          </a:xfrm>
          <a:prstGeom prst="rect">
            <a:avLst/>
          </a:prstGeom>
          <a:ln w="9360">
            <a:solidFill>
              <a:schemeClr val="tx1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711360" y="0"/>
            <a:ext cx="1085688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NZ" sz="4400" spc="-1" strike="noStrike">
                <a:solidFill>
                  <a:srgbClr val="ffffff"/>
                </a:solidFill>
                <a:latin typeface="Calibri"/>
              </a:rPr>
              <a:t>Main features – LED light within tomato stands</a:t>
            </a:r>
            <a:endParaRPr b="0" lang="nl-NL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95" name="Picture 3_1" descr=""/>
          <p:cNvPicPr/>
          <p:nvPr/>
        </p:nvPicPr>
        <p:blipFill>
          <a:blip r:embed="rId1"/>
          <a:stretch/>
        </p:blipFill>
        <p:spPr>
          <a:xfrm>
            <a:off x="554400" y="1254960"/>
            <a:ext cx="9237600" cy="5369040"/>
          </a:xfrm>
          <a:prstGeom prst="rect">
            <a:avLst/>
          </a:prstGeom>
          <a:ln>
            <a:noFill/>
          </a:ln>
        </p:spPr>
      </p:pic>
      <p:sp>
        <p:nvSpPr>
          <p:cNvPr id="396" name="CustomShape 2"/>
          <p:cNvSpPr/>
          <p:nvPr/>
        </p:nvSpPr>
        <p:spPr>
          <a:xfrm>
            <a:off x="9720000" y="6408000"/>
            <a:ext cx="245664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NZ" sz="2140" spc="-1" strike="noStrike">
                <a:solidFill>
                  <a:srgbClr val="ffffff"/>
                </a:solidFill>
                <a:latin typeface="Calibri"/>
              </a:rPr>
              <a:t>Henke, de Visser</a:t>
            </a:r>
            <a:endParaRPr b="0" lang="en-NZ" sz="21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nl-NL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nl-NL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99" name="Picture 3_0" descr=""/>
          <p:cNvPicPr/>
          <p:nvPr/>
        </p:nvPicPr>
        <p:blipFill>
          <a:blip r:embed="rId1"/>
          <a:stretch/>
        </p:blipFill>
        <p:spPr>
          <a:xfrm>
            <a:off x="2745720" y="113400"/>
            <a:ext cx="6446160" cy="6699600"/>
          </a:xfrm>
          <a:prstGeom prst="rect">
            <a:avLst/>
          </a:prstGeom>
          <a:ln>
            <a:noFill/>
          </a:ln>
        </p:spPr>
      </p:pic>
      <p:sp>
        <p:nvSpPr>
          <p:cNvPr id="400" name="CustomShape 3"/>
          <p:cNvSpPr/>
          <p:nvPr/>
        </p:nvSpPr>
        <p:spPr>
          <a:xfrm>
            <a:off x="9273240" y="6372000"/>
            <a:ext cx="2005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Hitz et al., 2019</a:t>
            </a:r>
            <a:endParaRPr b="0" lang="en-NZ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31000</TotalTime>
  <Application>LibreOffice/6.4.7.2$Linux_X86_64 LibreOffice_project/40$Build-2</Application>
  <Words>4187</Words>
  <Paragraphs>518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Zhu, Junqi</dc:creator>
  <dc:description/>
  <dc:language>en-NZ</dc:language>
  <cp:lastModifiedBy/>
  <cp:lastPrinted>2016-01-28T16:52:16Z</cp:lastPrinted>
  <dcterms:modified xsi:type="dcterms:W3CDTF">2021-10-02T09:53:56Z</dcterms:modified>
  <cp:revision>1538</cp:revision>
  <dc:subject/>
  <dc:title>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3</vt:i4>
  </property>
  <property fmtid="{D5CDD505-2E9C-101B-9397-08002B2CF9AE}" pid="7" name="Notes">
    <vt:i4>40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57</vt:i4>
  </property>
</Properties>
</file>